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72" r:id="rId2"/>
    <p:sldId id="256" r:id="rId3"/>
    <p:sldId id="276" r:id="rId4"/>
    <p:sldId id="268" r:id="rId5"/>
    <p:sldId id="282" r:id="rId6"/>
    <p:sldId id="295" r:id="rId7"/>
    <p:sldId id="279" r:id="rId8"/>
    <p:sldId id="296" r:id="rId9"/>
    <p:sldId id="271" r:id="rId10"/>
    <p:sldId id="28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BC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>
        <p:scale>
          <a:sx n="66" d="100"/>
          <a:sy n="66" d="100"/>
        </p:scale>
        <p:origin x="-1260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9606"/>
  <ax:ocxPr ax:name="_cy" ax:value="12400"/>
  <ax:ocxPr ax:name="FlashVars" ax:value=""/>
  <ax:ocxPr ax:name="Movie" ax:value="Flash/1 (2).swf."/>
  <ax:ocxPr ax:name="Src" ax:value="Flash/1 (2).swf."/>
  <ax:ocxPr ax:name="WMode" ax:value="Window"/>
  <ax:ocxPr ax:name="Play" ax:value="-1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61DF3-B159-451D-A96E-4F53177C93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1FE0C7-2027-4821-8C14-E6D457D5C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Времена Года (Опус 37) - Октябрь - Осенняя Песня (Фортепиано) (</a:t>
            </a:r>
            <a:r>
              <a:rPr lang="ru-RU" dirty="0" err="1" smtClean="0"/>
              <a:t>Edwin</a:t>
            </a:r>
            <a:r>
              <a:rPr lang="ru-RU" dirty="0" smtClean="0"/>
              <a:t> </a:t>
            </a:r>
            <a:r>
              <a:rPr lang="ru-RU" dirty="0" err="1" smtClean="0"/>
              <a:t>Sirko</a:t>
            </a:r>
            <a:r>
              <a:rPr lang="ru-RU" dirty="0" smtClean="0"/>
              <a:t>)</a:t>
            </a:r>
          </a:p>
          <a:p>
            <a:r>
              <a:rPr lang="en-BZ" dirty="0" smtClean="0"/>
              <a:t> http://mids.ru/find/</a:t>
            </a:r>
            <a:r>
              <a:rPr lang="ru-RU" baseline="0" dirty="0" smtClean="0"/>
              <a:t> </a:t>
            </a:r>
            <a:r>
              <a:rPr lang="en-BZ" baseline="0" dirty="0" err="1" smtClean="0"/>
              <a:t>MIDs.Ru</a:t>
            </a:r>
            <a:r>
              <a:rPr lang="en-BZ" baseline="0" dirty="0" smtClean="0"/>
              <a:t> — 				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1FE0C7-2027-4821-8C14-E6D457D5C8B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FB7E-632C-4674-B9B4-8C50999E3675}" type="datetime1">
              <a:rPr lang="ru-RU" smtClean="0"/>
              <a:pPr/>
              <a:t>30.01.2010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"Без светоча науки  и с нефтью будут потемки..." Д.И.Менделеев</a:t>
            </a:r>
            <a:endParaRPr lang="ru-RU"/>
          </a:p>
        </p:txBody>
      </p:sp>
    </p:spTree>
  </p:cSld>
  <p:clrMapOvr>
    <a:masterClrMapping/>
  </p:clrMapOvr>
  <p:transition advClick="0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BFCE0-4A62-4A72-8294-0349988AB74C}" type="datetime1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"Без светоча науки  и с нефтью будут потемки..." Д.И.Менделеев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F639E-7520-4324-BF08-8BD5DB63B685}" type="datetime1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"Без светоча науки  и с нефтью будут потемки..." Д.И.Менделеев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AE3D66-5C97-40D8-9691-20E5DA841F75}" type="datetime1">
              <a:rPr lang="ru-RU" smtClean="0"/>
              <a:pPr/>
              <a:t>30.01.2010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"Без светоча науки  и с нефтью будут потемки..." Д.И.Менделеев</a:t>
            </a: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44E1D-CF31-412E-BD90-CAC10F82043F}" type="datetime1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"Без светоча науки  и с нефтью будут потемки..." Д.И.Менделеев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7F83-3838-4E46-B418-28473A9D6E49}" type="datetime1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"Без светоча науки  и с нефтью будут потемки..." Д.И.Менделеев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"Без светоча науки  и с нефтью будут потемки..." Д.И.Менделеев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DD937-5E8F-44DB-A2A0-825E73417678}" type="datetime1">
              <a:rPr lang="ru-RU" smtClean="0"/>
              <a:pPr/>
              <a:t>30.01.2010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53851-0770-49D1-B1F0-63395EF767D0}" type="datetime1">
              <a:rPr lang="ru-RU" smtClean="0"/>
              <a:pPr/>
              <a:t>30.01.2010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"Без светоча науки  и с нефтью будут потемки..." Д.И.Менделеев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BFB52-0467-428F-B356-7229CA9CE1A0}" type="datetime1">
              <a:rPr lang="ru-RU" smtClean="0"/>
              <a:pPr/>
              <a:t>30.01.2010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"Без светоча науки  и с нефтью будут потемки..." Д.И.Менделеев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55E9D3-C6E4-448C-BAA5-66B90A45F981}" type="datetime1">
              <a:rPr lang="ru-RU" smtClean="0"/>
              <a:pPr/>
              <a:t>30.01.2010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"Без светоча науки  и с нефтью будут потемки..." Д.И.Менделеев</a:t>
            </a:r>
            <a:endParaRPr lang="ru-RU"/>
          </a:p>
        </p:txBody>
      </p:sp>
    </p:spTree>
  </p:cSld>
  <p:clrMapOvr>
    <a:masterClrMapping/>
  </p:clrMapOvr>
  <p:transition advClick="0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5AFD-62A6-49D7-8511-27565F11AB44}" type="datetime1">
              <a:rPr lang="ru-RU" smtClean="0"/>
              <a:pPr/>
              <a:t>30.01.2010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"Без светоча науки  и с нефтью будут потемки..." Д.И.Менделеев</a:t>
            </a:r>
            <a:endParaRPr lang="ru-RU"/>
          </a:p>
        </p:txBody>
      </p:sp>
    </p:spTree>
  </p:cSld>
  <p:clrMapOvr>
    <a:masterClrMapping/>
  </p:clrMapOvr>
  <p:transition advClick="0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70000"/>
            <a:duotone>
              <a:schemeClr val="bg2">
                <a:shade val="12000"/>
                <a:satMod val="240000"/>
              </a:schemeClr>
              <a:schemeClr val="bg2">
                <a:tint val="65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81C2110-DB34-4D82-A265-32AAC1847A05}" type="datetime1">
              <a:rPr lang="ru-RU" smtClean="0"/>
              <a:pPr/>
              <a:t>30.01.2010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"Без светоча науки  и с нефтью будут потемки..." Д.И.Менделеев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Click="0">
    <p:pull dir="rd"/>
  </p:transition>
  <p:hf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yandex.ru/yandsearch?text=%D0%B3%D0%B5%D1%80%D0%B1+%D0%BD%D0%BE%D1%8F%D0%B1%D1%80%D1%8C%D1%81%D0%BA%D0%B0&amp;lr=5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mitrijmendeleev.narod.ru/" TargetMode="Externa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4;&#1083;&#1100;&#1075;&#1072;\Desktop\&#1042;&#1088;&#1077;&#1084;&#1077;&#1085;&#1072;%20&#1043;&#1086;&#1076;&#1072;%20(&#1054;&#1087;&#1091;&#1089;%2037)%20-%20&#1054;&#1082;&#1090;&#1103;&#1073;&#1088;&#1100;%20-%20&#1054;&#1089;&#1077;&#1085;&#1085;&#1103;&#1103;%20&#1055;&#1077;&#1089;&#1085;&#1103;%20(&#1060;&#1086;&#1088;&#1090;&#1077;&#1087;&#1080;&#1072;&#1085;&#1086;)%20(Edwin%20Sirko).mid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5.jpeg"/><Relationship Id="rId4" Type="http://schemas.openxmlformats.org/officeDocument/2006/relationships/hyperlink" Target="http://www.barrell.ru/step/step3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blog.makezine.com/bio-oil2_f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t-n.ru/communities.aspx?cat_no=132009&amp;tmpl=co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it-n.ru/communities.aspx?cat_no=132009&amp;tmpl=co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orucezkaya.ucoz.ru/dir/10-2-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slovari.yandex.ru/dict/krugosvet/article/e/ef/1011109.htm&amp;stpar1=10.185.1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7000"/>
            <a:duotone>
              <a:schemeClr val="bg2">
                <a:shade val="12000"/>
                <a:satMod val="240000"/>
              </a:schemeClr>
              <a:schemeClr val="bg2">
                <a:tint val="65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928802"/>
            <a:ext cx="83058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Д.И.Менделеев и нефтяное дело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8305800" cy="1123944"/>
          </a:xfrm>
        </p:spPr>
        <p:txBody>
          <a:bodyPr/>
          <a:lstStyle/>
          <a:p>
            <a:r>
              <a:rPr lang="ru-RU" sz="2000" b="1" dirty="0" smtClean="0">
                <a:latin typeface="Trebuchet MS" pitchFamily="34" charset="0"/>
              </a:rPr>
              <a:t>Муниципальное общеобразовательное учреждение </a:t>
            </a:r>
            <a:br>
              <a:rPr lang="ru-RU" sz="2000" b="1" dirty="0" smtClean="0">
                <a:latin typeface="Trebuchet MS" pitchFamily="34" charset="0"/>
              </a:rPr>
            </a:br>
            <a:r>
              <a:rPr lang="ru-RU" sz="2000" b="1" dirty="0" smtClean="0">
                <a:latin typeface="Trebuchet MS" pitchFamily="34" charset="0"/>
              </a:rPr>
              <a:t>«Средняя общеобразовательная  школа № 7 муниципального образования  город Ноябрьск»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714480" y="5214950"/>
            <a:ext cx="5572164" cy="112394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rebuchet MS" pitchFamily="34" charset="0"/>
                <a:ea typeface="+mj-ea"/>
                <a:cs typeface="+mj-cs"/>
              </a:rPr>
              <a:t>Команда «Ботаники». г. Ноябрьск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Trebuchet MS" pitchFamily="34" charset="0"/>
                <a:ea typeface="+mj-ea"/>
                <a:cs typeface="+mj-cs"/>
              </a:rPr>
              <a:t>Учитель </a:t>
            </a:r>
            <a:r>
              <a:rPr kumimoji="0" lang="ru-RU" b="1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Trebuchet MS" pitchFamily="34" charset="0"/>
                <a:ea typeface="+mj-ea"/>
                <a:cs typeface="+mj-cs"/>
              </a:rPr>
              <a:t>Русецкая</a:t>
            </a:r>
            <a:r>
              <a:rPr kumimoji="0" lang="ru-RU" b="1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Trebuchet MS" pitchFamily="34" charset="0"/>
                <a:ea typeface="+mj-ea"/>
                <a:cs typeface="+mj-cs"/>
              </a:rPr>
              <a:t> О.П.</a:t>
            </a:r>
            <a:endParaRPr kumimoji="0" lang="ru-RU" b="1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14313" y="4000504"/>
            <a:ext cx="89296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onstantia" pitchFamily="18" charset="0"/>
              </a:rPr>
              <a:t>«Наука и промышленность  - вот мои мечты …"</a:t>
            </a:r>
            <a:endParaRPr lang="ru-RU" sz="2000" dirty="0">
              <a:latin typeface="Constantia" pitchFamily="18" charset="0"/>
            </a:endParaRPr>
          </a:p>
          <a:p>
            <a:endParaRPr lang="ru-RU" sz="2800" dirty="0">
              <a:latin typeface="Constantia" pitchFamily="18" charset="0"/>
            </a:endParaRPr>
          </a:p>
        </p:txBody>
      </p:sp>
      <p:pic>
        <p:nvPicPr>
          <p:cNvPr id="11" name="Picture 2" descr="C:\Users\Елена\Desktop\avtograf0 Копировать.png"/>
          <p:cNvPicPr>
            <a:picLocks noChangeAspect="1" noChangeArrowheads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 bwMode="auto">
          <a:xfrm>
            <a:off x="6215074" y="4572008"/>
            <a:ext cx="2286000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2"/>
          <p:cNvSpPr txBox="1">
            <a:spLocks/>
          </p:cNvSpPr>
          <p:nvPr/>
        </p:nvSpPr>
        <p:spPr>
          <a:xfrm>
            <a:off x="1357290" y="2857496"/>
            <a:ext cx="6429420" cy="652466"/>
          </a:xfrm>
          <a:prstGeom prst="rect">
            <a:avLst/>
          </a:prstGeom>
          <a:ln w="6350" cap="rnd">
            <a:noFill/>
          </a:ln>
        </p:spPr>
        <p:txBody>
          <a:bodyPr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8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4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rPr>
              <a:t>175-летию со дня рождения посвящается …</a:t>
            </a: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383161" y="5929330"/>
            <a:ext cx="311833" cy="285752"/>
          </a:xfrm>
          <a:prstGeom prst="actionButtonForwardNext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 dirty="0"/>
          </a:p>
        </p:txBody>
      </p:sp>
      <p:pic>
        <p:nvPicPr>
          <p:cNvPr id="45058" name="Picture 2" descr="C:\Users\Ольга\Desktop\Менделеевские чтения\point4460_Coat_of_Arms_of_Noyabrsk_(Yamal_Nenetsia).png">
            <a:hlinkClick r:id="rId2" tooltip="Герб города Ноябрьска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428736"/>
            <a:ext cx="2143140" cy="267356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0012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Ноябрьск –город нефтяников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214678" y="1500174"/>
            <a:ext cx="5472122" cy="459582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Наш город  своим рождением обязан разработкой и освоением месторождений нефти. Нефтяники нашего города вносят свой</a:t>
            </a:r>
            <a:r>
              <a:rPr kumimoji="0" lang="ru-RU" sz="2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вклад в развитие  промышленности страны.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lang="ru-RU" sz="2600" b="1" dirty="0" smtClean="0"/>
              <a:t>Наш город – реальное воплощение многих идей Д.И.Менделеева в области освоения нефти.</a:t>
            </a:r>
            <a:r>
              <a:rPr kumimoji="0" lang="ru-RU" sz="2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5060" name="Picture 4" descr="C:\Users\Ольга\Desktop\Менделеевские чтения\bd9f88e966c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1000108"/>
            <a:ext cx="7643866" cy="492922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10" name="TextBox 9"/>
          <p:cNvSpPr txBox="1"/>
          <p:nvPr/>
        </p:nvSpPr>
        <p:spPr>
          <a:xfrm>
            <a:off x="1214414" y="3643314"/>
            <a:ext cx="66437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785786" y="214290"/>
            <a:ext cx="7786742" cy="6215106"/>
            <a:chOff x="785786" y="142852"/>
            <a:chExt cx="7786742" cy="6215106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785786" y="142852"/>
              <a:ext cx="7786742" cy="6215106"/>
            </a:xfrm>
            <a:prstGeom prst="rect">
              <a:avLst/>
            </a:prstGeom>
            <a:solidFill>
              <a:srgbClr val="CBCBCB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b="1" dirty="0" smtClean="0"/>
            </a:p>
          </p:txBody>
        </p:sp>
        <p:sp>
          <p:nvSpPr>
            <p:cNvPr id="68610" name="Rectangle 2"/>
            <p:cNvSpPr>
              <a:spLocks noChangeArrowheads="1"/>
            </p:cNvSpPr>
            <p:nvPr/>
          </p:nvSpPr>
          <p:spPr bwMode="auto">
            <a:xfrm>
              <a:off x="857224" y="868734"/>
              <a:ext cx="7358114" cy="48320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just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400" dirty="0" smtClean="0">
                  <a:solidFill>
                    <a:srgbClr val="C00000"/>
                  </a:solidFill>
                </a:rPr>
                <a:t>                       </a:t>
              </a:r>
              <a:r>
                <a:rPr lang="ru-RU" sz="2800" dirty="0" smtClean="0">
                  <a:solidFill>
                    <a:srgbClr val="C00000"/>
                  </a:solidFill>
                </a:rPr>
                <a:t>Источники информации</a:t>
              </a:r>
            </a:p>
            <a:p>
              <a:pPr marL="457200" marR="0" lvl="0" indent="-4572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kumimoji="0" lang="ru-RU" sz="2000" b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  <a:ea typeface="Corbel" pitchFamily="34" charset="0"/>
                  <a:cs typeface="Times New Roman" pitchFamily="18" charset="0"/>
                </a:rPr>
                <a:t>Смирнов Г. </a:t>
              </a:r>
              <a:r>
                <a:rPr kumimoji="0" lang="ru-RU" sz="2000" b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  <a:ea typeface="Corbel" pitchFamily="34" charset="0"/>
                  <a:cs typeface="Times New Roman" pitchFamily="18" charset="0"/>
                </a:rPr>
                <a:t>Тобольский</a:t>
              </a:r>
              <a:r>
                <a:rPr kumimoji="0" lang="ru-RU" sz="2000" b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  <a:ea typeface="Corbel" pitchFamily="34" charset="0"/>
                  <a:cs typeface="Times New Roman" pitchFamily="18" charset="0"/>
                </a:rPr>
                <a:t> гений России: В 2 т.: Т.2. Неизвестный Менделеев: Избранные сочинения. Г. Смирнов; Отв. ред. Н.Полунина – Тобольск: Изд-во Общественного фонда «Возрождение Тобольска», 2003.(</a:t>
              </a:r>
              <a:r>
                <a:rPr kumimoji="0" lang="en-US" sz="2000" b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  <a:ea typeface="Corbel" pitchFamily="34" charset="0"/>
                  <a:cs typeface="Times New Roman" pitchFamily="18" charset="0"/>
                </a:rPr>
                <a:t>c</a:t>
              </a:r>
              <a:r>
                <a:rPr kumimoji="0" lang="ru-RU" sz="2000" b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  <a:ea typeface="Corbel" pitchFamily="34" charset="0"/>
                  <a:cs typeface="Times New Roman" pitchFamily="18" charset="0"/>
                </a:rPr>
                <a:t>.157).</a:t>
              </a:r>
            </a:p>
            <a:p>
              <a:pPr marL="457200" marR="0" lvl="0" indent="-4572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lang="ru-RU" sz="2000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Стариков В. Д.И.Менделеев. – Средне- Уральское книжное издательство, 1984.</a:t>
              </a:r>
            </a:p>
            <a:p>
              <a:pPr marL="457200" indent="-457200" algn="just" fontAlgn="base">
                <a:spcBef>
                  <a:spcPct val="0"/>
                </a:spcBef>
                <a:spcAft>
                  <a:spcPct val="0"/>
                </a:spcAft>
                <a:buFontTx/>
                <a:buAutoNum type="arabicPeriod"/>
              </a:pPr>
              <a:r>
                <a:rPr kumimoji="0" lang="ru-RU" sz="2000" b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Макареня</a:t>
              </a:r>
              <a:r>
                <a:rPr kumimoji="0" lang="ru-RU" sz="2000" b="0" u="none" strike="noStrike" cap="none" normalizeH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А.А., Рысев Ю.В. Д.И.Менделеев: Кн. Для учащихся. – М.: Просвещение, 1983.</a:t>
              </a:r>
              <a:r>
                <a:rPr lang="ru-RU" sz="2000" dirty="0" smtClean="0">
                  <a:solidFill>
                    <a:schemeClr val="tx2"/>
                  </a:solidFill>
                </a:rPr>
                <a:t> Виртуальная школа Кирилла и </a:t>
              </a:r>
              <a:r>
                <a:rPr lang="ru-RU" sz="2000" dirty="0" err="1" smtClean="0">
                  <a:solidFill>
                    <a:schemeClr val="tx2"/>
                  </a:solidFill>
                </a:rPr>
                <a:t>Мефодия</a:t>
              </a:r>
              <a:r>
                <a:rPr lang="ru-RU" sz="2000" dirty="0" smtClean="0">
                  <a:solidFill>
                    <a:schemeClr val="tx2"/>
                  </a:solidFill>
                </a:rPr>
                <a:t>. Уроки химии. 10-11 классы. – М.: ООО «Кирилл и </a:t>
              </a:r>
              <a:r>
                <a:rPr lang="ru-RU" sz="2000" dirty="0" err="1" smtClean="0">
                  <a:solidFill>
                    <a:schemeClr val="tx2"/>
                  </a:solidFill>
                </a:rPr>
                <a:t>Мефодий</a:t>
              </a:r>
              <a:r>
                <a:rPr lang="ru-RU" sz="2000" dirty="0" smtClean="0">
                  <a:solidFill>
                    <a:schemeClr val="tx2"/>
                  </a:solidFill>
                </a:rPr>
                <a:t>», 2004</a:t>
              </a:r>
              <a:endParaRPr kumimoji="0" lang="ru-RU" sz="2000" b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457200" lvl="0" indent="-457200" algn="just" fontAlgn="base">
                <a:spcBef>
                  <a:spcPct val="0"/>
                </a:spcBef>
                <a:spcAft>
                  <a:spcPct val="0"/>
                </a:spcAft>
                <a:buFontTx/>
                <a:buAutoNum type="arabicPeriod"/>
              </a:pPr>
              <a:r>
                <a:rPr lang="en-BZ" sz="2000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http://mids.ru/ </a:t>
              </a:r>
              <a:endPara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marL="457200" lvl="0" indent="-457200" algn="just" fontAlgn="base">
                <a:spcBef>
                  <a:spcPct val="0"/>
                </a:spcBef>
                <a:spcAft>
                  <a:spcPct val="0"/>
                </a:spcAft>
                <a:buFontTx/>
                <a:buAutoNum type="arabicPeriod"/>
              </a:pPr>
              <a:r>
                <a:rPr lang="en-BZ" sz="2000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http://dmitrijmendeleev.narod.ru/ </a:t>
              </a:r>
              <a:r>
                <a:rPr lang="en-BZ" sz="2000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  <a:hlinkClick r:id="rId5"/>
                </a:rPr>
                <a:t>http://dmitrijmendeleev.narod.ru/</a:t>
              </a:r>
              <a:endPara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marL="457200" lvl="0" indent="-457200" algn="just" fontAlgn="base">
                <a:spcBef>
                  <a:spcPct val="0"/>
                </a:spcBef>
                <a:spcAft>
                  <a:spcPct val="0"/>
                </a:spcAft>
                <a:buFontTx/>
                <a:buAutoNum type="arabicPeriod"/>
              </a:pPr>
              <a:r>
                <a:rPr lang="en-BZ" sz="2000" dirty="0" smtClean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http://www.ngfr.ru/n</a:t>
              </a:r>
              <a:endPara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8001024" y="6000768"/>
            <a:ext cx="374199" cy="285752"/>
          </a:xfrm>
          <a:prstGeom prst="actionButtonHome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7572396" y="6000768"/>
            <a:ext cx="311833" cy="285752"/>
          </a:xfrm>
          <a:prstGeom prst="actionButtonBackPrevious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1142984"/>
            <a:ext cx="6072262" cy="5143536"/>
          </a:xfrm>
        </p:spPr>
        <p:txBody>
          <a:bodyPr>
            <a:noAutofit/>
          </a:bodyPr>
          <a:lstStyle/>
          <a:p>
            <a:pPr algn="l"/>
            <a:r>
              <a:rPr lang="ru-RU" sz="2600" b="1" dirty="0" smtClean="0"/>
              <a:t> «Идея и дело относятся как вода и твердая пища. Без них обоих невозможна жизнь общественного организма и движения человечества и открытия. </a:t>
            </a:r>
          </a:p>
          <a:p>
            <a:pPr algn="l"/>
            <a:r>
              <a:rPr lang="ru-RU" sz="2600" b="1" dirty="0" smtClean="0"/>
              <a:t>Много идей и нет дела — худо. </a:t>
            </a:r>
          </a:p>
          <a:p>
            <a:pPr algn="l"/>
            <a:r>
              <a:rPr lang="ru-RU" sz="2600" b="1" dirty="0" smtClean="0"/>
              <a:t>…Наука и промышленность — равны идее и делу».</a:t>
            </a:r>
            <a:r>
              <a:rPr lang="ru-RU" sz="2600" b="1" baseline="30000" dirty="0" smtClean="0"/>
              <a:t> 1</a:t>
            </a:r>
            <a:endParaRPr lang="ru-RU" sz="26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 dirty="0"/>
          </a:p>
        </p:txBody>
      </p:sp>
      <p:pic>
        <p:nvPicPr>
          <p:cNvPr id="6146" name="Picture 2" descr="C:\Users\Ольга\Desktop\Менделеевские чтения\mendeleev.jpg">
            <a:hlinkClick r:id="rId4" tooltip="Дмитрий Иванович Менделеев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1571612"/>
            <a:ext cx="2286016" cy="3189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8143932" cy="92869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Constantia" pitchFamily="18" charset="0"/>
              </a:rPr>
              <a:t>«Наука и промышленность вот мои мечты…»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8" name="Picture 2" descr="C:\Users\Елена\Desktop\avtograf0 Копировать.png"/>
          <p:cNvPicPr>
            <a:picLocks noChangeAspect="1" noChangeArrowheads="1"/>
          </p:cNvPicPr>
          <p:nvPr/>
        </p:nvPicPr>
        <p:blipFill>
          <a:blip r:embed="rId6" cstate="email">
            <a:grayscl/>
          </a:blip>
          <a:srcRect/>
          <a:stretch>
            <a:fillRect/>
          </a:stretch>
        </p:blipFill>
        <p:spPr bwMode="auto">
          <a:xfrm>
            <a:off x="6357950" y="5000636"/>
            <a:ext cx="244928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383161" y="5929330"/>
            <a:ext cx="311833" cy="285752"/>
          </a:xfrm>
          <a:prstGeom prst="actionButtonForwardNext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домой 16">
            <a:hlinkClick r:id="" action="ppaction://hlinkshowjump?jump=firstslide" highlightClick="1"/>
          </p:cNvPr>
          <p:cNvSpPr/>
          <p:nvPr/>
        </p:nvSpPr>
        <p:spPr>
          <a:xfrm>
            <a:off x="7946595" y="5929330"/>
            <a:ext cx="374199" cy="285752"/>
          </a:xfrm>
          <a:prstGeom prst="actionButtonHome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7572396" y="5929330"/>
            <a:ext cx="311833" cy="285752"/>
          </a:xfrm>
          <a:prstGeom prst="actionButtonBackPrevious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14282" y="5929330"/>
            <a:ext cx="2786050" cy="35719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Прослушать мелодию </a:t>
            </a:r>
            <a:r>
              <a:rPr lang="ru-RU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5" name="Времена Года (Опус 37) - Октябрь - Осенняя Песня (Фортепиано) (Edwin Sirko)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71802" y="5929330"/>
            <a:ext cx="357190" cy="357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1285860"/>
            <a:ext cx="5900750" cy="4714908"/>
          </a:xfrm>
        </p:spPr>
        <p:txBody>
          <a:bodyPr>
            <a:normAutofit fontScale="47500" lnSpcReduction="20000"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5500" b="1" dirty="0" smtClean="0"/>
              <a:t>Д.И. Менделеев много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500" b="1" dirty="0" smtClean="0"/>
              <a:t>   думал и писал  о будущем России,   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500" b="1" dirty="0" smtClean="0"/>
              <a:t>   направляя основные усилия на</a:t>
            </a:r>
          </a:p>
          <a:p>
            <a:pPr marL="0">
              <a:spcBef>
                <a:spcPts val="0"/>
              </a:spcBef>
              <a:buNone/>
            </a:pPr>
            <a:r>
              <a:rPr lang="ru-RU" sz="5500" b="1" dirty="0" smtClean="0"/>
              <a:t>   развитие химической </a:t>
            </a:r>
          </a:p>
          <a:p>
            <a:pPr marL="0">
              <a:spcBef>
                <a:spcPts val="0"/>
              </a:spcBef>
              <a:buNone/>
            </a:pPr>
            <a:r>
              <a:rPr lang="ru-RU" sz="5500" b="1" dirty="0" smtClean="0"/>
              <a:t>   промышленности,</a:t>
            </a:r>
          </a:p>
          <a:p>
            <a:pPr marL="0">
              <a:spcBef>
                <a:spcPts val="0"/>
              </a:spcBef>
              <a:buNone/>
            </a:pPr>
            <a:r>
              <a:rPr lang="ru-RU" sz="5500" b="1" dirty="0" smtClean="0"/>
              <a:t>   изучал проблемы: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</a:pPr>
            <a:r>
              <a:rPr lang="ru-RU" sz="5500" b="1" dirty="0" smtClean="0"/>
              <a:t> происхождения,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</a:pPr>
            <a:r>
              <a:rPr lang="ru-RU" sz="5500" b="1" dirty="0" smtClean="0"/>
              <a:t> добычи, состава , переработки и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</a:pPr>
            <a:r>
              <a:rPr lang="ru-RU" sz="5500" b="1" dirty="0" smtClean="0"/>
              <a:t> транспортировки нефти.</a:t>
            </a:r>
          </a:p>
          <a:p>
            <a:pPr>
              <a:spcBef>
                <a:spcPts val="0"/>
              </a:spcBef>
              <a:buNone/>
            </a:pPr>
            <a:endParaRPr lang="ru-RU" sz="5500" b="1" dirty="0" smtClean="0"/>
          </a:p>
          <a:p>
            <a:pPr>
              <a:spcBef>
                <a:spcPts val="0"/>
              </a:spcBef>
              <a:buNone/>
            </a:pPr>
            <a:r>
              <a:rPr lang="ru-RU" sz="5500" b="1" dirty="0" smtClean="0"/>
              <a:t>Менделеев  встречал упорное сопротивление: многие в то время считали, что </a:t>
            </a:r>
            <a:r>
              <a:rPr lang="ru-RU" sz="5500" b="1" dirty="0" smtClean="0">
                <a:solidFill>
                  <a:srgbClr val="C00000"/>
                </a:solidFill>
              </a:rPr>
              <a:t>в России нет нефти!</a:t>
            </a:r>
            <a:r>
              <a:rPr lang="ru-RU" sz="5500" b="1" dirty="0" smtClean="0"/>
              <a:t> </a:t>
            </a:r>
          </a:p>
          <a:p>
            <a:pPr>
              <a:buNone/>
            </a:pPr>
            <a:endParaRPr lang="ru-RU" sz="5500" b="1" dirty="0" smtClean="0"/>
          </a:p>
          <a:p>
            <a:endParaRPr lang="ru-RU" sz="10400" b="1" dirty="0" smtClean="0"/>
          </a:p>
          <a:p>
            <a:endParaRPr lang="ru-RU" sz="10400" b="1" dirty="0" smtClean="0"/>
          </a:p>
          <a:p>
            <a:endParaRPr lang="ru-RU" sz="9600" b="1" dirty="0" smtClean="0"/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>
          <a:xfrm>
            <a:off x="1357290" y="6286519"/>
            <a:ext cx="6286544" cy="301195"/>
          </a:xfrm>
        </p:spPr>
        <p:txBody>
          <a:bodyPr/>
          <a:lstStyle/>
          <a:p>
            <a:r>
              <a:rPr lang="ru-RU" dirty="0" smtClean="0"/>
              <a:t>"Без светоча науки  и с нефтью будут потемки..." Д.И.Менделеев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758138" cy="8477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/>
              <a:t> </a:t>
            </a:r>
            <a:r>
              <a:rPr lang="ru-RU" sz="3100" b="1" dirty="0" smtClean="0">
                <a:solidFill>
                  <a:srgbClr val="C00000"/>
                </a:solidFill>
              </a:rPr>
              <a:t>Д.И.Менделеев – отец науки о нефти</a:t>
            </a:r>
            <a:endParaRPr lang="ru-RU" sz="3100" dirty="0">
              <a:solidFill>
                <a:srgbClr val="C00000"/>
              </a:solidFill>
            </a:endParaRPr>
          </a:p>
        </p:txBody>
      </p:sp>
      <p:pic>
        <p:nvPicPr>
          <p:cNvPr id="6" name="Picture 6" descr="муравленк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42844" y="1142984"/>
            <a:ext cx="2714644" cy="4786346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83161" y="5929330"/>
            <a:ext cx="311833" cy="285752"/>
          </a:xfrm>
          <a:prstGeom prst="actionButtonForwardNext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7946595" y="5929330"/>
            <a:ext cx="374199" cy="285752"/>
          </a:xfrm>
          <a:prstGeom prst="actionButtonHome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7572396" y="5929330"/>
            <a:ext cx="311833" cy="285752"/>
          </a:xfrm>
          <a:prstGeom prst="actionButtonBackPrevious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Ольга\Desktop\Менделеевские чтения\bio-oil2_f.jpg">
            <a:hlinkClick r:id="rId2" tooltip="Нефть - маслянистая жидкость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285860"/>
            <a:ext cx="2643206" cy="392909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>
          <a:xfrm>
            <a:off x="2133600" y="6203667"/>
            <a:ext cx="5224482" cy="384048"/>
          </a:xfrm>
        </p:spPr>
        <p:txBody>
          <a:bodyPr/>
          <a:lstStyle/>
          <a:p>
            <a:r>
              <a:rPr lang="ru-RU" dirty="0" smtClean="0"/>
              <a:t>"Без светоча науки  и с нефтью будут потемки..." Д.И.Менделеев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64772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Д.И.Менделеев  и  нефть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071802" y="1214422"/>
            <a:ext cx="5786478" cy="500066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ct val="85000"/>
              <a:buFont typeface="Wingdings 2"/>
              <a:buChar char=""/>
              <a:tabLst/>
              <a:defRPr/>
            </a:pPr>
            <a:r>
              <a:rPr lang="ru-RU" sz="2800" b="1" dirty="0" smtClean="0"/>
              <a:t>Д.И.Менделеев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впервые сформулировал понятие о нефтяной залежи, как о скоплении нефти в недрах земли в хорошо проницаемой горной породе.</a:t>
            </a:r>
          </a:p>
          <a:p>
            <a:pPr marL="274320" indent="-274320">
              <a:spcBef>
                <a:spcPts val="600"/>
              </a:spcBef>
              <a:buClr>
                <a:srgbClr val="C00000"/>
              </a:buClr>
              <a:buSzPct val="85000"/>
              <a:buFont typeface="Wingdings 2"/>
              <a:buChar char=""/>
              <a:defRPr/>
            </a:pPr>
            <a:r>
              <a:rPr lang="ru-RU" sz="2800" b="1" dirty="0" smtClean="0"/>
              <a:t>Изучение химического состава нефти было впервые в мире начато под его руководством. </a:t>
            </a:r>
          </a:p>
          <a:p>
            <a:pPr marL="274320" indent="-274320">
              <a:spcBef>
                <a:spcPts val="600"/>
              </a:spcBef>
              <a:buClr>
                <a:srgbClr val="C00000"/>
              </a:buClr>
              <a:buSzPct val="85000"/>
              <a:buFont typeface="Wingdings 2"/>
              <a:buChar char=""/>
              <a:defRPr/>
            </a:pPr>
            <a:r>
              <a:rPr lang="ru-RU" sz="2800" b="1" dirty="0" smtClean="0"/>
              <a:t>Д. И. Менделеевым была создана первая принципиальная схема рациональной первичной разгонки нефти на ее основные составные части.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endParaRPr lang="ru-RU" sz="2600" b="1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83161" y="5929330"/>
            <a:ext cx="311833" cy="285752"/>
          </a:xfrm>
          <a:prstGeom prst="actionButtonForwardNext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7946595" y="5929330"/>
            <a:ext cx="374199" cy="285752"/>
          </a:xfrm>
          <a:prstGeom prst="actionButtonHome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7572396" y="5929330"/>
            <a:ext cx="311833" cy="285752"/>
          </a:xfrm>
          <a:prstGeom prst="actionButtonBackPrevious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4" tooltip="Нефть "/>
          </p:cNvPr>
          <p:cNvSpPr/>
          <p:nvPr/>
        </p:nvSpPr>
        <p:spPr>
          <a:xfrm>
            <a:off x="285720" y="5357826"/>
            <a:ext cx="2643206" cy="35719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Рис. 1. Нефть</a:t>
            </a:r>
            <a:endParaRPr lang="ru-RU" dirty="0"/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>
            <a:hlinkClick r:id="rId2" tooltip="Кубовая установка разработана Д.И.Менделеевым"/>
          </p:cNvPr>
          <p:cNvSpPr/>
          <p:nvPr/>
        </p:nvSpPr>
        <p:spPr>
          <a:xfrm>
            <a:off x="357158" y="5072074"/>
            <a:ext cx="2643206" cy="857256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Рис. 2.</a:t>
            </a:r>
          </a:p>
          <a:p>
            <a:pPr algn="ctr"/>
            <a:r>
              <a:rPr lang="ru-RU" dirty="0" smtClean="0"/>
              <a:t> Кубовая установка для перегонки нефти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14422"/>
            <a:ext cx="5186370" cy="4572000"/>
          </a:xfrm>
        </p:spPr>
        <p:txBody>
          <a:bodyPr>
            <a:normAutofit fontScale="85000" lnSpcReduction="10000"/>
          </a:bodyPr>
          <a:lstStyle/>
          <a:p>
            <a:pPr>
              <a:buClr>
                <a:schemeClr val="tx1"/>
              </a:buClr>
            </a:pPr>
            <a:r>
              <a:rPr lang="ru-RU" b="1" dirty="0" smtClean="0"/>
              <a:t>Установка представляла собой железный куб емкостью 40 ведер, вмазанный и кирпичную печь (1). Куб накрывался медной крышкой. </a:t>
            </a:r>
          </a:p>
          <a:p>
            <a:pPr>
              <a:buClr>
                <a:schemeClr val="tx1"/>
              </a:buClr>
            </a:pPr>
            <a:r>
              <a:rPr lang="ru-RU" b="1" dirty="0" smtClean="0"/>
              <a:t>От крышки куба отходила медная труба через деревянный резервуар, наполненный водой (2). Этот резервуар играл роль холодильника, из которого по трубе выводился продукт перегонки в деревянное ведро (3).</a:t>
            </a:r>
          </a:p>
          <a:p>
            <a:pPr>
              <a:buClr>
                <a:schemeClr val="tx1"/>
              </a:buClr>
            </a:pPr>
            <a:r>
              <a:rPr lang="ru-RU" b="1" dirty="0" smtClean="0"/>
              <a:t>При этом из 40 ведер нефти получалось 16 ведер керосина.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>
          <a:xfrm>
            <a:off x="1428728" y="6203667"/>
            <a:ext cx="5072098" cy="384048"/>
          </a:xfrm>
        </p:spPr>
        <p:txBody>
          <a:bodyPr/>
          <a:lstStyle/>
          <a:p>
            <a:r>
              <a:rPr lang="ru-RU" dirty="0" smtClean="0"/>
              <a:t>"Без светоча науки  и с нефтью будут потемки..." Д.И.Менделеев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5048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sz="3100" b="1" dirty="0" smtClean="0">
                <a:solidFill>
                  <a:srgbClr val="C00000"/>
                </a:solidFill>
              </a:rPr>
              <a:t>Кубовая установка для перегонки нефти</a:t>
            </a:r>
            <a:endParaRPr lang="ru-RU" sz="3100" dirty="0">
              <a:solidFill>
                <a:srgbClr val="C00000"/>
              </a:solidFill>
            </a:endParaRPr>
          </a:p>
        </p:txBody>
      </p:sp>
      <p:grpSp>
        <p:nvGrpSpPr>
          <p:cNvPr id="44" name="Группа 43"/>
          <p:cNvGrpSpPr/>
          <p:nvPr/>
        </p:nvGrpSpPr>
        <p:grpSpPr>
          <a:xfrm>
            <a:off x="285720" y="1071546"/>
            <a:ext cx="3000396" cy="3929090"/>
            <a:chOff x="285720" y="1071546"/>
            <a:chExt cx="3000396" cy="3929090"/>
          </a:xfrm>
        </p:grpSpPr>
        <p:pic>
          <p:nvPicPr>
            <p:cNvPr id="8" name="Picture 2" descr="C:\Users\Ольга\Desktop\Менделеевские чтения\1823_1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85720" y="1428736"/>
              <a:ext cx="2786082" cy="35719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31" name="Группа 30"/>
            <p:cNvGrpSpPr/>
            <p:nvPr/>
          </p:nvGrpSpPr>
          <p:grpSpPr>
            <a:xfrm>
              <a:off x="2071670" y="1071546"/>
              <a:ext cx="714380" cy="1143008"/>
              <a:chOff x="2071670" y="1071546"/>
              <a:chExt cx="714380" cy="1143008"/>
            </a:xfrm>
          </p:grpSpPr>
          <p:sp>
            <p:nvSpPr>
              <p:cNvPr id="23" name="Прямоугольник 22"/>
              <p:cNvSpPr/>
              <p:nvPr/>
            </p:nvSpPr>
            <p:spPr>
              <a:xfrm>
                <a:off x="2428860" y="1071546"/>
                <a:ext cx="357190" cy="2857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C00000"/>
                    </a:solidFill>
                  </a:rPr>
                  <a:t>2</a:t>
                </a:r>
                <a:endParaRPr lang="ru-RU" sz="2800" b="1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25" name="Прямая со стрелкой 24"/>
              <p:cNvCxnSpPr/>
              <p:nvPr/>
            </p:nvCxnSpPr>
            <p:spPr>
              <a:xfrm rot="5400000">
                <a:off x="1893075" y="1607331"/>
                <a:ext cx="785818" cy="428628"/>
              </a:xfrm>
              <a:prstGeom prst="straightConnector1">
                <a:avLst/>
              </a:prstGeom>
              <a:ln w="635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Прямоугольник 33"/>
            <p:cNvSpPr/>
            <p:nvPr/>
          </p:nvSpPr>
          <p:spPr>
            <a:xfrm>
              <a:off x="2928926" y="4143380"/>
              <a:ext cx="357190" cy="2857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C00000"/>
                  </a:solidFill>
                </a:rPr>
                <a:t>1</a:t>
              </a:r>
              <a:endParaRPr lang="ru-RU" sz="28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35" name="Прямая со стрелкой 34"/>
            <p:cNvCxnSpPr>
              <a:stCxn id="34" idx="1"/>
            </p:cNvCxnSpPr>
            <p:nvPr/>
          </p:nvCxnSpPr>
          <p:spPr>
            <a:xfrm rot="10800000">
              <a:off x="1285852" y="3857628"/>
              <a:ext cx="1643074" cy="428628"/>
            </a:xfrm>
            <a:prstGeom prst="straightConnector1">
              <a:avLst/>
            </a:prstGeom>
            <a:ln w="635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Группа 37"/>
            <p:cNvGrpSpPr/>
            <p:nvPr/>
          </p:nvGrpSpPr>
          <p:grpSpPr>
            <a:xfrm>
              <a:off x="2571736" y="1928802"/>
              <a:ext cx="714380" cy="857256"/>
              <a:chOff x="1214414" y="928670"/>
              <a:chExt cx="714380" cy="857256"/>
            </a:xfrm>
          </p:grpSpPr>
          <p:sp>
            <p:nvSpPr>
              <p:cNvPr id="39" name="Прямоугольник 38"/>
              <p:cNvSpPr/>
              <p:nvPr/>
            </p:nvSpPr>
            <p:spPr>
              <a:xfrm>
                <a:off x="1571604" y="928670"/>
                <a:ext cx="357190" cy="28575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b="1" dirty="0" smtClean="0">
                    <a:solidFill>
                      <a:srgbClr val="C00000"/>
                    </a:solidFill>
                  </a:rPr>
                  <a:t>3</a:t>
                </a:r>
                <a:endParaRPr lang="ru-RU" sz="2800" b="1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40" name="Прямая со стрелкой 39"/>
              <p:cNvCxnSpPr/>
              <p:nvPr/>
            </p:nvCxnSpPr>
            <p:spPr>
              <a:xfrm rot="5400000">
                <a:off x="1214414" y="1357298"/>
                <a:ext cx="428628" cy="428628"/>
              </a:xfrm>
              <a:prstGeom prst="straightConnector1">
                <a:avLst/>
              </a:prstGeom>
              <a:ln w="635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" name="Группа 23"/>
          <p:cNvGrpSpPr/>
          <p:nvPr/>
        </p:nvGrpSpPr>
        <p:grpSpPr>
          <a:xfrm>
            <a:off x="214282" y="214290"/>
            <a:ext cx="8710706" cy="6429420"/>
            <a:chOff x="214282" y="214290"/>
            <a:chExt cx="8710706" cy="6429420"/>
          </a:xfrm>
        </p:grpSpPr>
        <p:pic>
          <p:nvPicPr>
            <p:cNvPr id="18" name="Picture 2" descr="C:\Users\Ольга\Desktop\Менделеевские чтения\zavod_dubininyh_big.jpg"/>
            <p:cNvPicPr>
              <a:picLocks noChangeAspect="1" noChangeArrowheads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214282" y="214290"/>
              <a:ext cx="8710706" cy="6429420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pic>
        <p:sp>
          <p:nvSpPr>
            <p:cNvPr id="22" name="Прямоугольник 21"/>
            <p:cNvSpPr/>
            <p:nvPr/>
          </p:nvSpPr>
          <p:spPr>
            <a:xfrm>
              <a:off x="357158" y="285728"/>
              <a:ext cx="8501122" cy="461665"/>
            </a:xfrm>
            <a:prstGeom prst="rect">
              <a:avLst/>
            </a:prstGeom>
            <a:noFill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ru-RU" sz="2400" dirty="0" smtClean="0">
                  <a:solidFill>
                    <a:srgbClr val="C00000"/>
                  </a:solidFill>
                </a:rPr>
                <a:t>Рис. 3. Первый нефтеперерабатывающий завод в Моздоке</a:t>
              </a:r>
              <a:endParaRPr lang="ru-RU" sz="240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-428660" y="214290"/>
            <a:ext cx="9358378" cy="6429420"/>
            <a:chOff x="4216270" y="-634696"/>
            <a:chExt cx="9021624" cy="6372166"/>
          </a:xfrm>
        </p:grpSpPr>
        <p:pic>
          <p:nvPicPr>
            <p:cNvPr id="20" name="Picture 2" descr="C:\Users\Ольга\Desktop\Менделеевские чтения\0_30_neftepererabatyvayuschiy_zavod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836076" y="-634696"/>
              <a:ext cx="8401818" cy="6372166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pic>
        <p:sp>
          <p:nvSpPr>
            <p:cNvPr id="21" name="Заголовок 1"/>
            <p:cNvSpPr txBox="1">
              <a:spLocks/>
            </p:cNvSpPr>
            <p:nvPr/>
          </p:nvSpPr>
          <p:spPr>
            <a:xfrm>
              <a:off x="4216270" y="-209908"/>
              <a:ext cx="7649007" cy="566415"/>
            </a:xfrm>
            <a:prstGeom prst="rect">
              <a:avLst/>
            </a:prstGeom>
            <a:noFill/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rtlCol="0" anchor="b" anchorCtr="0">
              <a:normAutofit fontScale="85000" lnSpcReduction="1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800" b="0" i="0" u="none" strike="noStrike" kern="1200" cap="none" spc="-100" normalizeH="0" baseline="0" noProof="0" dirty="0" smtClean="0">
                  <a:ln w="3200">
                    <a:solidFill>
                      <a:schemeClr val="bg2">
                        <a:shade val="75000"/>
                        <a:alpha val="25000"/>
                      </a:schemeClr>
                    </a:solidFill>
                    <a:prstDash val="solid"/>
                    <a:round/>
                  </a:ln>
                  <a:solidFill>
                    <a:srgbClr val="C00000"/>
                  </a:solidFill>
                  <a:effectLst>
                    <a:innerShdw blurRad="50800" dist="25400" dir="13500000">
                      <a:prstClr val="black">
                        <a:alpha val="70000"/>
                      </a:prstClr>
                    </a:innerShdw>
                  </a:effectLst>
                  <a:uLnTx/>
                  <a:uFillTx/>
                  <a:latin typeface="+mj-lt"/>
                  <a:ea typeface="+mj-ea"/>
                  <a:cs typeface="+mj-cs"/>
                </a:rPr>
                <a:t>       </a:t>
              </a:r>
              <a:r>
                <a:rPr kumimoji="0" lang="ru-RU" sz="2800" b="1" i="0" u="none" strike="noStrike" kern="1200" cap="none" spc="-100" normalizeH="0" baseline="0" noProof="0" dirty="0" smtClean="0">
                  <a:ln w="3200">
                    <a:solidFill>
                      <a:schemeClr val="bg2">
                        <a:shade val="75000"/>
                        <a:alpha val="25000"/>
                      </a:schemeClr>
                    </a:solidFill>
                    <a:prstDash val="solid"/>
                    <a:round/>
                  </a:ln>
                  <a:solidFill>
                    <a:srgbClr val="C00000"/>
                  </a:solidFill>
                  <a:effectLst>
                    <a:innerShdw blurRad="50800" dist="25400" dir="13500000">
                      <a:prstClr val="black">
                        <a:alpha val="70000"/>
                      </a:prstClr>
                    </a:innerShdw>
                  </a:effectLst>
                  <a:uLnTx/>
                  <a:uFillTx/>
                  <a:latin typeface="+mj-lt"/>
                  <a:ea typeface="+mj-ea"/>
                  <a:cs typeface="+mj-cs"/>
                </a:rPr>
                <a:t> Рис.4. </a:t>
              </a:r>
              <a:r>
                <a:rPr kumimoji="0" lang="ru-RU" sz="2800" i="0" u="none" strike="noStrike" kern="1200" cap="none" spc="-100" normalizeH="0" baseline="0" noProof="0" dirty="0" smtClean="0">
                  <a:ln w="3200">
                    <a:solidFill>
                      <a:schemeClr val="bg2">
                        <a:shade val="75000"/>
                        <a:alpha val="25000"/>
                      </a:schemeClr>
                    </a:solidFill>
                    <a:prstDash val="solid"/>
                    <a:round/>
                  </a:ln>
                  <a:solidFill>
                    <a:srgbClr val="C00000"/>
                  </a:solidFill>
                  <a:effectLst>
                    <a:innerShdw blurRad="50800" dist="25400" dir="13500000">
                      <a:prstClr val="black">
                        <a:alpha val="70000"/>
                      </a:prstClr>
                    </a:innerShdw>
                  </a:effectLst>
                  <a:uLnTx/>
                  <a:uFillTx/>
                  <a:latin typeface="+mj-lt"/>
                  <a:ea typeface="+mj-ea"/>
                  <a:cs typeface="+mj-cs"/>
                </a:rPr>
                <a:t>Современный нефтеперерабатывающий завод </a:t>
              </a:r>
              <a:endParaRPr kumimoji="0" lang="ru-RU" sz="2800" i="0" u="none" strike="noStrike" kern="1200" cap="none" spc="-100" normalizeH="0" baseline="0" noProof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27" name="Управляющая кнопка: домой 26">
            <a:hlinkClick r:id="" action="ppaction://hlinkshowjump?jump=firstslide" highlightClick="1"/>
          </p:cNvPr>
          <p:cNvSpPr/>
          <p:nvPr/>
        </p:nvSpPr>
        <p:spPr>
          <a:xfrm>
            <a:off x="7946595" y="5929330"/>
            <a:ext cx="374199" cy="285752"/>
          </a:xfrm>
          <a:prstGeom prst="actionButtonHome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правляющая кнопка: назад 27">
            <a:hlinkClick r:id="" action="ppaction://hlinkshowjump?jump=previousslide" highlightClick="1"/>
          </p:cNvPr>
          <p:cNvSpPr/>
          <p:nvPr/>
        </p:nvSpPr>
        <p:spPr>
          <a:xfrm>
            <a:off x="7572396" y="5929330"/>
            <a:ext cx="311833" cy="285752"/>
          </a:xfrm>
          <a:prstGeom prst="actionButtonBackPrevious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домой 28">
            <a:hlinkClick r:id="" action="ppaction://hlinkshowjump?jump=firstslide" highlightClick="1"/>
          </p:cNvPr>
          <p:cNvSpPr/>
          <p:nvPr/>
        </p:nvSpPr>
        <p:spPr>
          <a:xfrm>
            <a:off x="7929586" y="5929330"/>
            <a:ext cx="374199" cy="285752"/>
          </a:xfrm>
          <a:prstGeom prst="actionButtonHome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>
          <a:xfrm>
            <a:off x="2133600" y="6203667"/>
            <a:ext cx="4724416" cy="384048"/>
          </a:xfrm>
        </p:spPr>
        <p:txBody>
          <a:bodyPr/>
          <a:lstStyle/>
          <a:p>
            <a:r>
              <a:rPr lang="ru-RU" dirty="0" smtClean="0"/>
              <a:t>"Без светоча науки  и с нефтью будут потемки..." Д.И.Менделеев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461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Рис. 5. Схема современной установки для перегонки нефти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383161" y="5929330"/>
            <a:ext cx="311833" cy="285752"/>
          </a:xfrm>
          <a:prstGeom prst="actionButtonForwardNext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7946595" y="5929330"/>
            <a:ext cx="374199" cy="285752"/>
          </a:xfrm>
          <a:prstGeom prst="actionButtonHome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5929330"/>
            <a:ext cx="311833" cy="285752"/>
          </a:xfrm>
          <a:prstGeom prst="actionButtonBackPrevious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ontrols>
      <p:control spid="39940" name="ShockwaveFlash1" r:id="rId2" imgW="7058160" imgH="4464000"/>
    </p:controls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C00000"/>
              </a:buClr>
            </a:pPr>
            <a:r>
              <a:rPr lang="ru-RU" b="1" dirty="0" smtClean="0"/>
              <a:t>Дмитрий Иванович Менделеев первым заявил о том, что сжигать нефть в топках— преступление, ибо она является ценным сырьем для получения множества химических продуктов. </a:t>
            </a:r>
          </a:p>
          <a:p>
            <a:pPr>
              <a:buClr>
                <a:srgbClr val="C00000"/>
              </a:buClr>
            </a:pPr>
            <a:r>
              <a:rPr lang="ru-RU" b="1" dirty="0" smtClean="0"/>
              <a:t>Он с дальнозоркостью подлинного гения предвидел громадную роль нефти и всех ее производных в технике будущего.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>
          <a:xfrm>
            <a:off x="1214414" y="6203667"/>
            <a:ext cx="5429288" cy="384048"/>
          </a:xfrm>
        </p:spPr>
        <p:txBody>
          <a:bodyPr/>
          <a:lstStyle/>
          <a:p>
            <a:r>
              <a:rPr lang="ru-RU" dirty="0" smtClean="0"/>
              <a:t>"Без светоча науки  и с нефтью будут потемки..." Д.И.Менделеев</a:t>
            </a:r>
            <a:endParaRPr lang="ru-RU" dirty="0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«Нефть не топливо.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Топить можно и ассигнациями…»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57422" y="10001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7" name="Управляющая кнопка: домой 26">
            <a:hlinkClick r:id="" action="ppaction://hlinkshowjump?jump=firstslide" highlightClick="1"/>
          </p:cNvPr>
          <p:cNvSpPr/>
          <p:nvPr/>
        </p:nvSpPr>
        <p:spPr>
          <a:xfrm>
            <a:off x="7946595" y="5929330"/>
            <a:ext cx="374199" cy="285752"/>
          </a:xfrm>
          <a:prstGeom prst="actionButtonHome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правляющая кнопка: назад 27">
            <a:hlinkClick r:id="" action="ppaction://hlinkshowjump?jump=previousslide" highlightClick="1"/>
          </p:cNvPr>
          <p:cNvSpPr/>
          <p:nvPr/>
        </p:nvSpPr>
        <p:spPr>
          <a:xfrm>
            <a:off x="7572396" y="5929330"/>
            <a:ext cx="311833" cy="285752"/>
          </a:xfrm>
          <a:prstGeom prst="actionButtonBackPrevious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Управляющая кнопка: домой 35">
            <a:hlinkClick r:id="" action="ppaction://hlinkshowjump?jump=firstslide" highlightClick="1"/>
          </p:cNvPr>
          <p:cNvSpPr/>
          <p:nvPr/>
        </p:nvSpPr>
        <p:spPr>
          <a:xfrm>
            <a:off x="7929586" y="5929330"/>
            <a:ext cx="374199" cy="285752"/>
          </a:xfrm>
          <a:prstGeom prst="actionButtonHome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Управляющая кнопка: назад 36">
            <a:hlinkClick r:id="" action="ppaction://hlinkshowjump?jump=previousslide" highlightClick="1"/>
          </p:cNvPr>
          <p:cNvSpPr/>
          <p:nvPr/>
        </p:nvSpPr>
        <p:spPr>
          <a:xfrm>
            <a:off x="7572396" y="5929330"/>
            <a:ext cx="311833" cy="285752"/>
          </a:xfrm>
          <a:prstGeom prst="actionButtonBackPrevious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0" name="Группа 39"/>
          <p:cNvGrpSpPr/>
          <p:nvPr/>
        </p:nvGrpSpPr>
        <p:grpSpPr>
          <a:xfrm>
            <a:off x="357158" y="285728"/>
            <a:ext cx="8572560" cy="6286544"/>
            <a:chOff x="1928794" y="1285860"/>
            <a:chExt cx="8572560" cy="6286544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1928794" y="1285860"/>
              <a:ext cx="8572560" cy="6286544"/>
              <a:chOff x="2000232" y="1357298"/>
              <a:chExt cx="8572560" cy="6286544"/>
            </a:xfrm>
          </p:grpSpPr>
          <p:sp>
            <p:nvSpPr>
              <p:cNvPr id="12" name="Прямоугольник 11">
                <a:hlinkClick r:id="" action="ppaction://hlinkshowjump?jump=nextslide"/>
              </p:cNvPr>
              <p:cNvSpPr/>
              <p:nvPr/>
            </p:nvSpPr>
            <p:spPr>
              <a:xfrm>
                <a:off x="2000232" y="1357298"/>
                <a:ext cx="8572560" cy="6286544"/>
              </a:xfrm>
              <a:prstGeom prst="rect">
                <a:avLst/>
              </a:prstGeom>
              <a:solidFill>
                <a:srgbClr val="CBCBCB"/>
              </a:solidFill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800" dirty="0" smtClean="0">
                    <a:solidFill>
                      <a:srgbClr val="C00000"/>
                    </a:solidFill>
                  </a:rPr>
                  <a:t>           </a:t>
                </a:r>
                <a:endParaRPr lang="ru-RU" b="1" dirty="0" smtClean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071802" y="1500174"/>
                <a:ext cx="6219331" cy="5852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800" dirty="0" smtClean="0">
                    <a:solidFill>
                      <a:srgbClr val="C00000"/>
                    </a:solidFill>
                  </a:rPr>
                  <a:t> Продукты и материалы нефтехимии</a:t>
                </a:r>
              </a:p>
              <a:p>
                <a:pPr marL="457200" lvl="0" indent="-457200" algn="just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00000"/>
                  </a:buClr>
                  <a:buFont typeface="Arial" pitchFamily="34" charset="0"/>
                  <a:buChar char="•"/>
                </a:pPr>
                <a:endParaRPr lang="ru-RU" sz="2800" b="1" dirty="0" smtClean="0">
                  <a:latin typeface="Times New Roman" pitchFamily="18" charset="0"/>
                  <a:ea typeface="Corbel" pitchFamily="34" charset="0"/>
                  <a:cs typeface="Times New Roman" pitchFamily="18" charset="0"/>
                </a:endParaRPr>
              </a:p>
              <a:p>
                <a:pPr marL="457200" lvl="0" indent="-457200" algn="just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00000"/>
                  </a:buClr>
                  <a:buFont typeface="Arial" pitchFamily="34" charset="0"/>
                  <a:buChar char="•"/>
                </a:pPr>
                <a:r>
                  <a:rPr lang="ru-RU" sz="2800" b="1" dirty="0" smtClean="0">
                    <a:latin typeface="Times New Roman" pitchFamily="18" charset="0"/>
                    <a:ea typeface="Corbel" pitchFamily="34" charset="0"/>
                    <a:cs typeface="Times New Roman" pitchFamily="18" charset="0"/>
                  </a:rPr>
                  <a:t>Пластмассы.</a:t>
                </a:r>
              </a:p>
              <a:p>
                <a:pPr marL="457200" lvl="0" indent="-457200" algn="just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00000"/>
                  </a:buClr>
                  <a:buFont typeface="Arial" pitchFamily="34" charset="0"/>
                  <a:buChar char="•"/>
                </a:pPr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Синтетические волокна.</a:t>
                </a:r>
              </a:p>
              <a:p>
                <a:pPr marL="457200" lvl="0" indent="-457200" algn="just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00000"/>
                  </a:buClr>
                  <a:buFont typeface="Arial" pitchFamily="34" charset="0"/>
                  <a:buChar char="•"/>
                </a:pPr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Каучуки и эластомеры .</a:t>
                </a:r>
              </a:p>
              <a:p>
                <a:pPr marL="457200" lvl="0" indent="-457200" algn="just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00000"/>
                  </a:buClr>
                  <a:buFont typeface="Arial" pitchFamily="34" charset="0"/>
                  <a:buChar char="•"/>
                </a:pPr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Растворители, лаки, краски.</a:t>
                </a:r>
              </a:p>
              <a:p>
                <a:pPr marL="457200" lvl="0" indent="-457200" algn="just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00000"/>
                  </a:buClr>
                  <a:buFont typeface="Arial" pitchFamily="34" charset="0"/>
                  <a:buChar char="•"/>
                </a:pPr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Синтетические моющие средства.</a:t>
                </a:r>
              </a:p>
              <a:p>
                <a:pPr marL="457200" lvl="0" indent="-457200" algn="just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00000"/>
                  </a:buClr>
                  <a:buFont typeface="Arial" pitchFamily="34" charset="0"/>
                  <a:buChar char="•"/>
                </a:pPr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Жирные кислоты.</a:t>
                </a:r>
              </a:p>
              <a:p>
                <a:pPr marL="457200" lvl="0" indent="-457200" algn="just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00000"/>
                  </a:buClr>
                  <a:buFont typeface="Arial" pitchFamily="34" charset="0"/>
                  <a:buChar char="•"/>
                </a:pPr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Инсектициды.</a:t>
                </a:r>
              </a:p>
              <a:p>
                <a:pPr marL="457200" lvl="0" indent="-457200" algn="just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00000"/>
                  </a:buClr>
                  <a:buFont typeface="Arial" pitchFamily="34" charset="0"/>
                  <a:buChar char="•"/>
                </a:pPr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Лекарственные вещества.</a:t>
                </a:r>
              </a:p>
              <a:p>
                <a:pPr marL="457200" lvl="0" indent="-457200" algn="just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00000"/>
                  </a:buClr>
                  <a:buFont typeface="Arial" pitchFamily="34" charset="0"/>
                  <a:buChar char="•"/>
                </a:pPr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Технический углерод.</a:t>
                </a:r>
              </a:p>
              <a:p>
                <a:pPr marL="457200" lvl="0" indent="-457200" algn="just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300" dirty="0" smtClean="0">
                    <a:latin typeface="Arial" pitchFamily="34" charset="0"/>
                    <a:cs typeface="Arial" pitchFamily="34" charset="0"/>
                  </a:rPr>
                  <a:t>                             </a:t>
                </a:r>
                <a:endParaRPr lang="ru-RU" sz="2000" dirty="0" smtClean="0">
                  <a:latin typeface="Arial" pitchFamily="34" charset="0"/>
                  <a:cs typeface="Arial" pitchFamily="34" charset="0"/>
                </a:endParaRPr>
              </a:p>
              <a:p>
                <a:pPr marL="457200" lvl="0" indent="-457200" algn="just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300" dirty="0" smtClean="0">
                    <a:latin typeface="Arial" pitchFamily="34" charset="0"/>
                    <a:cs typeface="Arial" pitchFamily="34" charset="0"/>
                  </a:rPr>
                  <a:t>                                   </a:t>
                </a:r>
              </a:p>
              <a:p>
                <a:pPr marL="457200" lvl="0" indent="-457200" algn="just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300" baseline="-25000" dirty="0" smtClean="0">
                    <a:latin typeface="Arial" pitchFamily="34" charset="0"/>
                    <a:cs typeface="Arial" pitchFamily="34" charset="0"/>
                  </a:rPr>
                  <a:t>                                                  </a:t>
                </a:r>
                <a:endParaRPr lang="ru-RU" sz="2800" b="1" baseline="30000" dirty="0"/>
              </a:p>
            </p:txBody>
          </p:sp>
        </p:grpSp>
        <p:sp>
          <p:nvSpPr>
            <p:cNvPr id="39" name="Управляющая кнопка: далее 38">
              <a:hlinkClick r:id="" action="ppaction://noaction" highlightClick="1"/>
            </p:cNvPr>
            <p:cNvSpPr/>
            <p:nvPr/>
          </p:nvSpPr>
          <p:spPr>
            <a:xfrm>
              <a:off x="9929850" y="6858024"/>
              <a:ext cx="311833" cy="285752"/>
            </a:xfrm>
            <a:prstGeom prst="actionButtonForwardNext">
              <a:avLst/>
            </a:prstGeom>
            <a:solidFill>
              <a:srgbClr val="CBCBC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000108"/>
            <a:ext cx="5372080" cy="4929222"/>
          </a:xfrm>
        </p:spPr>
        <p:txBody>
          <a:bodyPr>
            <a:noAutofit/>
          </a:bodyPr>
          <a:lstStyle/>
          <a:p>
            <a:pPr>
              <a:buClr>
                <a:srgbClr val="C00000"/>
              </a:buClr>
            </a:pPr>
            <a:r>
              <a:rPr lang="ru-RU" b="1" dirty="0" smtClean="0"/>
              <a:t>В 1863 году Менделеев предложил перевозить нефтепродукты не в бочках, а в специально оборудованных трюмах судов методом налива. Этот метод перевозки получил название "русский способ". </a:t>
            </a:r>
          </a:p>
          <a:p>
            <a:pPr>
              <a:buClr>
                <a:srgbClr val="C00000"/>
              </a:buClr>
            </a:pPr>
            <a:r>
              <a:rPr lang="ru-RU" b="1" dirty="0" smtClean="0"/>
              <a:t>В наши дни весь мир перевозит нефть по способу, предложенному когда-то великим русским химиком.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>
          <a:xfrm>
            <a:off x="428596" y="6143644"/>
            <a:ext cx="6153176" cy="384048"/>
          </a:xfrm>
        </p:spPr>
        <p:txBody>
          <a:bodyPr/>
          <a:lstStyle/>
          <a:p>
            <a:r>
              <a:rPr lang="ru-RU" dirty="0" smtClean="0"/>
              <a:t>"Без светоча науки  и с нефтью будут потемки..." Д.И.Менделеев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57166"/>
            <a:ext cx="792958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rgbClr val="C00000"/>
                </a:solidFill>
              </a:rPr>
              <a:t>«Русский» способ транспортировки нефти</a:t>
            </a:r>
            <a:endParaRPr lang="ru-RU" sz="2600" dirty="0" smtClean="0"/>
          </a:p>
        </p:txBody>
      </p:sp>
      <p:pic>
        <p:nvPicPr>
          <p:cNvPr id="8" name="Picture 2" descr="C:\Users\Ольга\Desktop\Менделеевские чтения\1.jpg">
            <a:hlinkClick r:id="rId2" tooltip="Танкер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7" y="1428736"/>
            <a:ext cx="3067927" cy="33575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11" name="Управляющая кнопка: домой 10">
            <a:hlinkClick r:id="" action="ppaction://hlinkshowjump?jump=firstslide" highlightClick="1"/>
          </p:cNvPr>
          <p:cNvSpPr/>
          <p:nvPr/>
        </p:nvSpPr>
        <p:spPr>
          <a:xfrm>
            <a:off x="7946595" y="5929330"/>
            <a:ext cx="374199" cy="285752"/>
          </a:xfrm>
          <a:prstGeom prst="actionButtonHome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7572396" y="5929330"/>
            <a:ext cx="311833" cy="285752"/>
          </a:xfrm>
          <a:prstGeom prst="actionButtonBackPrevious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357158" y="285728"/>
            <a:ext cx="8501122" cy="6215106"/>
            <a:chOff x="357158" y="285728"/>
            <a:chExt cx="8501122" cy="6215106"/>
          </a:xfrm>
        </p:grpSpPr>
        <p:pic>
          <p:nvPicPr>
            <p:cNvPr id="10" name="Picture 2">
              <a:hlinkClick r:id="rId4" action="ppaction://hlinksldjump" tooltip="танкер"/>
            </p:cNvPr>
            <p:cNvPicPr>
              <a:picLocks noChangeAspect="1" noChangeArrowheads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>
              <a:off x="357158" y="285728"/>
              <a:ext cx="8501122" cy="6215106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pic>
        <p:sp>
          <p:nvSpPr>
            <p:cNvPr id="14" name="Управляющая кнопка: далее 13">
              <a:hlinkClick r:id="" action="ppaction://hlinkshowjump?jump=nextslide" highlightClick="1"/>
            </p:cNvPr>
            <p:cNvSpPr/>
            <p:nvPr/>
          </p:nvSpPr>
          <p:spPr>
            <a:xfrm>
              <a:off x="8383161" y="5929330"/>
              <a:ext cx="311833" cy="285752"/>
            </a:xfrm>
            <a:prstGeom prst="actionButtonForwardNext">
              <a:avLst/>
            </a:prstGeom>
            <a:solidFill>
              <a:srgbClr val="CBCBC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Управляющая кнопка: домой 15">
            <a:hlinkClick r:id="" action="ppaction://hlinkshowjump?jump=firstslide" highlightClick="1"/>
          </p:cNvPr>
          <p:cNvSpPr/>
          <p:nvPr/>
        </p:nvSpPr>
        <p:spPr>
          <a:xfrm>
            <a:off x="7929586" y="5929330"/>
            <a:ext cx="374199" cy="285752"/>
          </a:xfrm>
          <a:prstGeom prst="actionButtonHome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500174"/>
            <a:ext cx="7715304" cy="464347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600" b="1" dirty="0" smtClean="0"/>
              <a:t>Д.И.Менделеев разработал абиогенную теорию происхождения нефти  - нефть в природе может синтезироваться из неорганических соединений; </a:t>
            </a:r>
          </a:p>
          <a:p>
            <a:pPr algn="l">
              <a:buFont typeface="Arial" pitchFamily="34" charset="0"/>
              <a:buChar char="•"/>
            </a:pPr>
            <a:endParaRPr lang="ru-RU" sz="2600" b="1" dirty="0" smtClean="0"/>
          </a:p>
          <a:p>
            <a:pPr algn="l">
              <a:buFont typeface="Arial" pitchFamily="34" charset="0"/>
              <a:buChar char="•"/>
            </a:pPr>
            <a:endParaRPr lang="ru-RU" sz="2600" b="1" dirty="0" smtClean="0"/>
          </a:p>
          <a:p>
            <a:pPr algn="l">
              <a:buFont typeface="Arial" pitchFamily="34" charset="0"/>
              <a:buChar char="•"/>
            </a:pPr>
            <a:r>
              <a:rPr lang="ru-RU" sz="2600" b="1" dirty="0" smtClean="0"/>
              <a:t>углеводороды в недрах земли образуются при взаимодействии воды с карбидами железа и других металлов при горообразовательных процессах (карбидная теория). </a:t>
            </a:r>
          </a:p>
          <a:p>
            <a:pPr algn="l"/>
            <a:r>
              <a:rPr lang="en-US" sz="2600" b="1" dirty="0" smtClean="0"/>
              <a:t>                                                   </a:t>
            </a:r>
            <a:endParaRPr lang="ru-RU" sz="2600" b="1" dirty="0" smtClean="0"/>
          </a:p>
          <a:p>
            <a:pPr algn="l">
              <a:buFont typeface="Arial" pitchFamily="34" charset="0"/>
              <a:buChar char="•"/>
            </a:pPr>
            <a:endParaRPr lang="ru-RU" sz="2600" b="1" dirty="0" smtClean="0"/>
          </a:p>
          <a:p>
            <a:pPr algn="l">
              <a:buFont typeface="Arial" pitchFamily="34" charset="0"/>
              <a:buChar char="•"/>
            </a:pPr>
            <a:endParaRPr lang="ru-RU" sz="2600" b="1" dirty="0" smtClean="0"/>
          </a:p>
          <a:p>
            <a:pPr algn="l">
              <a:buFont typeface="Arial" pitchFamily="34" charset="0"/>
              <a:buChar char="•"/>
            </a:pPr>
            <a:endParaRPr lang="ru-RU" sz="2600" b="1" dirty="0" smtClean="0"/>
          </a:p>
          <a:p>
            <a:pPr algn="l">
              <a:buFont typeface="Arial" pitchFamily="34" charset="0"/>
              <a:buChar char="•"/>
            </a:pPr>
            <a:endParaRPr lang="ru-RU" sz="2800" dirty="0" smtClean="0"/>
          </a:p>
          <a:p>
            <a:pPr algn="l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00042"/>
            <a:ext cx="7772400" cy="684231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Теория  происхождения  нефти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>
          <a:xfrm>
            <a:off x="1928794" y="6215082"/>
            <a:ext cx="5224482" cy="384048"/>
          </a:xfrm>
        </p:spPr>
        <p:txBody>
          <a:bodyPr/>
          <a:lstStyle/>
          <a:p>
            <a:r>
              <a:rPr lang="ru-RU" dirty="0" smtClean="0"/>
              <a:t>"Без светоча науки  и с нефтью будут потемки..." Д.И.Менделеев</a:t>
            </a:r>
            <a:endParaRPr lang="ru-RU" dirty="0"/>
          </a:p>
        </p:txBody>
      </p:sp>
      <p:pic>
        <p:nvPicPr>
          <p:cNvPr id="19457" name="Picture 1">
            <a:hlinkClick r:id="rId2" tooltip="Подробно о карбидах металлов"/>
          </p:cNvPr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000760" y="5929330"/>
            <a:ext cx="1428760" cy="28575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3214686"/>
            <a:ext cx="7429552" cy="92869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383161" y="5929330"/>
            <a:ext cx="311833" cy="285752"/>
          </a:xfrm>
          <a:prstGeom prst="actionButtonForwardNext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946595" y="5929330"/>
            <a:ext cx="374199" cy="285752"/>
          </a:xfrm>
          <a:prstGeom prst="actionButtonHome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7572396" y="5929330"/>
            <a:ext cx="311833" cy="285752"/>
          </a:xfrm>
          <a:prstGeom prst="actionButtonBackPrevious">
            <a:avLst/>
          </a:prstGeom>
          <a:solidFill>
            <a:srgbClr val="CB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3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C00000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1115</TotalTime>
  <Words>753</Words>
  <Application>Microsoft Office PowerPoint</Application>
  <PresentationFormat>Экран (4:3)</PresentationFormat>
  <Paragraphs>107</Paragraphs>
  <Slides>10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Муниципальное общеобразовательное учреждение  «Средняя общеобразовательная  школа № 7 муниципального образования  город Ноябрьск»</vt:lpstr>
      <vt:lpstr>«Наука и промышленность вот мои мечты…» </vt:lpstr>
      <vt:lpstr>  Д.И.Менделеев – отец науки о нефти</vt:lpstr>
      <vt:lpstr>Д.И.Менделеев  и  нефть</vt:lpstr>
      <vt:lpstr>   Кубовая установка для перегонки нефти</vt:lpstr>
      <vt:lpstr>Рис. 5. Схема современной установки для перегонки нефти</vt:lpstr>
      <vt:lpstr>«Нефть не топливо.  Топить можно и ассигнациями…»</vt:lpstr>
      <vt:lpstr>Слайд 8</vt:lpstr>
      <vt:lpstr>Теория  происхождения  нефти</vt:lpstr>
      <vt:lpstr>Ноябрьск –город нефтяников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Admin</cp:lastModifiedBy>
  <cp:revision>252</cp:revision>
  <dcterms:created xsi:type="dcterms:W3CDTF">2009-12-20T17:45:03Z</dcterms:created>
  <dcterms:modified xsi:type="dcterms:W3CDTF">2010-01-30T04:25:05Z</dcterms:modified>
</cp:coreProperties>
</file>